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2" r:id="rId4"/>
    <p:sldId id="265" r:id="rId5"/>
    <p:sldId id="263" r:id="rId6"/>
    <p:sldId id="264" r:id="rId7"/>
    <p:sldId id="269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78723" autoAdjust="0"/>
  </p:normalViewPr>
  <p:slideViewPr>
    <p:cSldViewPr snapToGrid="0" showGuides="1">
      <p:cViewPr varScale="1">
        <p:scale>
          <a:sx n="60" d="100"/>
          <a:sy n="60" d="100"/>
        </p:scale>
        <p:origin x="1800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B83BA-28E5-4727-9A5F-3B983E8CE808}" type="datetimeFigureOut">
              <a:rPr lang="en-AU" smtClean="0"/>
              <a:t>18/03/2021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DC24B-B4FD-49BE-8385-CA88A7FCC62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85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DC24B-B4FD-49BE-8385-CA88A7FCC62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762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DC24B-B4FD-49BE-8385-CA88A7FCC62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247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DC24B-B4FD-49BE-8385-CA88A7FCC62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6298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DC24B-B4FD-49BE-8385-CA88A7FCC62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1363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DC24B-B4FD-49BE-8385-CA88A7FCC62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262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6AAF524-E2A0-4DDF-9B86-99975BE824F5}"/>
              </a:ext>
            </a:extLst>
          </p:cNvPr>
          <p:cNvSpPr/>
          <p:nvPr userDrawn="1"/>
        </p:nvSpPr>
        <p:spPr>
          <a:xfrm>
            <a:off x="1079499" y="1376363"/>
            <a:ext cx="7777163" cy="44016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55E220C-FCBE-439F-A1E8-4F8D663E30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396000"/>
            <a:ext cx="3272291" cy="5322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ABD40BE-ADB7-426D-A0E6-76F2CAE976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0" y="5778000"/>
            <a:ext cx="1080000" cy="1080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749CFEB-39E0-46B9-A90B-A1713F54A4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952" y="6128221"/>
            <a:ext cx="612000" cy="3795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5074033-C625-4D27-ABA7-46BBCC42E87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362" y="1376363"/>
            <a:ext cx="4401637" cy="440163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548B05C-EB9E-4B4F-A559-7A6E96A7269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362" y="1376363"/>
            <a:ext cx="4401637" cy="4401637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52F60C0-64FC-4B5E-B62A-BE14A02C2D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7175" y="1844676"/>
            <a:ext cx="3044825" cy="66994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721" y="2523640"/>
            <a:ext cx="3045280" cy="2090525"/>
          </a:xfrm>
        </p:spPr>
        <p:txBody>
          <a:bodyPr anchor="b"/>
          <a:lstStyle>
            <a:lvl1pPr algn="l">
              <a:lnSpc>
                <a:spcPct val="80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721" y="4988611"/>
            <a:ext cx="3045280" cy="780364"/>
          </a:xfrm>
        </p:spPr>
        <p:txBody>
          <a:bodyPr/>
          <a:lstStyle>
            <a:lvl1pPr marL="0" indent="0" algn="l">
              <a:buNone/>
              <a:defRPr sz="2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0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6AAF524-E2A0-4DDF-9B86-99975BE824F5}"/>
              </a:ext>
            </a:extLst>
          </p:cNvPr>
          <p:cNvSpPr/>
          <p:nvPr userDrawn="1"/>
        </p:nvSpPr>
        <p:spPr>
          <a:xfrm>
            <a:off x="1079499" y="1376363"/>
            <a:ext cx="8064501" cy="44016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55E220C-FCBE-439F-A1E8-4F8D663E30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396000"/>
            <a:ext cx="3272291" cy="5322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ABD40BE-ADB7-426D-A0E6-76F2CAE976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0" y="5778000"/>
            <a:ext cx="1080000" cy="1080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FFF06E9-CD42-4A56-8910-795FB6F675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952" y="6128221"/>
            <a:ext cx="612000" cy="379558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29691D9-D50A-4F90-8745-698A5954EAD3}"/>
              </a:ext>
            </a:extLst>
          </p:cNvPr>
          <p:cNvSpPr/>
          <p:nvPr userDrawn="1"/>
        </p:nvSpPr>
        <p:spPr>
          <a:xfrm>
            <a:off x="5207364" y="1805387"/>
            <a:ext cx="3543588" cy="3543588"/>
          </a:xfrm>
          <a:custGeom>
            <a:avLst/>
            <a:gdLst>
              <a:gd name="connsiteX0" fmla="*/ 1771794 w 3543588"/>
              <a:gd name="connsiteY0" fmla="*/ 551150 h 3543588"/>
              <a:gd name="connsiteX1" fmla="*/ 551150 w 3543588"/>
              <a:gd name="connsiteY1" fmla="*/ 1771794 h 3543588"/>
              <a:gd name="connsiteX2" fmla="*/ 1771794 w 3543588"/>
              <a:gd name="connsiteY2" fmla="*/ 2992438 h 3543588"/>
              <a:gd name="connsiteX3" fmla="*/ 2992438 w 3543588"/>
              <a:gd name="connsiteY3" fmla="*/ 1771794 h 3543588"/>
              <a:gd name="connsiteX4" fmla="*/ 1771794 w 3543588"/>
              <a:gd name="connsiteY4" fmla="*/ 551150 h 3543588"/>
              <a:gd name="connsiteX5" fmla="*/ 0 w 3543588"/>
              <a:gd name="connsiteY5" fmla="*/ 0 h 3543588"/>
              <a:gd name="connsiteX6" fmla="*/ 3543588 w 3543588"/>
              <a:gd name="connsiteY6" fmla="*/ 0 h 3543588"/>
              <a:gd name="connsiteX7" fmla="*/ 3543588 w 3543588"/>
              <a:gd name="connsiteY7" fmla="*/ 3543588 h 3543588"/>
              <a:gd name="connsiteX8" fmla="*/ 0 w 3543588"/>
              <a:gd name="connsiteY8" fmla="*/ 3543588 h 354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43588" h="3543588">
                <a:moveTo>
                  <a:pt x="1771794" y="551150"/>
                </a:moveTo>
                <a:cubicBezTo>
                  <a:pt x="1097651" y="551150"/>
                  <a:pt x="551150" y="1097651"/>
                  <a:pt x="551150" y="1771794"/>
                </a:cubicBezTo>
                <a:cubicBezTo>
                  <a:pt x="551150" y="2445937"/>
                  <a:pt x="1097651" y="2992438"/>
                  <a:pt x="1771794" y="2992438"/>
                </a:cubicBezTo>
                <a:cubicBezTo>
                  <a:pt x="2445937" y="2992438"/>
                  <a:pt x="2992438" y="2445937"/>
                  <a:pt x="2992438" y="1771794"/>
                </a:cubicBezTo>
                <a:cubicBezTo>
                  <a:pt x="2992438" y="1097651"/>
                  <a:pt x="2445937" y="551150"/>
                  <a:pt x="1771794" y="551150"/>
                </a:cubicBezTo>
                <a:close/>
                <a:moveTo>
                  <a:pt x="0" y="0"/>
                </a:moveTo>
                <a:lnTo>
                  <a:pt x="3543588" y="0"/>
                </a:lnTo>
                <a:lnTo>
                  <a:pt x="3543588" y="3543588"/>
                </a:lnTo>
                <a:lnTo>
                  <a:pt x="0" y="35435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52F60C0-64FC-4B5E-B62A-BE14A02C2D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7175" y="1808163"/>
            <a:ext cx="3044825" cy="706453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721" y="2523640"/>
            <a:ext cx="3045280" cy="2090525"/>
          </a:xfrm>
        </p:spPr>
        <p:txBody>
          <a:bodyPr anchor="b"/>
          <a:lstStyle>
            <a:lvl1pPr algn="l">
              <a:lnSpc>
                <a:spcPct val="80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6721" y="4988611"/>
            <a:ext cx="3045280" cy="780364"/>
          </a:xfrm>
        </p:spPr>
        <p:txBody>
          <a:bodyPr/>
          <a:lstStyle>
            <a:lvl1pPr marL="0" indent="0" algn="l">
              <a:buNone/>
              <a:defRPr sz="2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5645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E53A890-7EC6-48E7-951B-B7B23CF6D623}"/>
              </a:ext>
            </a:extLst>
          </p:cNvPr>
          <p:cNvSpPr/>
          <p:nvPr userDrawn="1"/>
        </p:nvSpPr>
        <p:spPr>
          <a:xfrm>
            <a:off x="1079499" y="1376363"/>
            <a:ext cx="7671453" cy="44016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601459-3D44-4B92-B374-26DF0B2532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396000"/>
            <a:ext cx="3272291" cy="5322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267165-2625-44ED-A5B5-A25F61FDBE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0" y="5778000"/>
            <a:ext cx="1080000" cy="108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5B9ACC-1C0A-497A-BFD4-B5DC5A3733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952" y="6128221"/>
            <a:ext cx="612000" cy="379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299" y="1709739"/>
            <a:ext cx="4456793" cy="1719261"/>
          </a:xfrm>
        </p:spPr>
        <p:txBody>
          <a:bodyPr anchor="b"/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299" y="3897312"/>
            <a:ext cx="4456793" cy="1368651"/>
          </a:xfrm>
        </p:spPr>
        <p:txBody>
          <a:bodyPr/>
          <a:lstStyle>
            <a:lvl1pPr marL="0" indent="0">
              <a:buNone/>
              <a:defRPr sz="22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863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4649C2-AF19-4F26-A62E-143FEEC1124A}"/>
              </a:ext>
            </a:extLst>
          </p:cNvPr>
          <p:cNvSpPr/>
          <p:nvPr userDrawn="1"/>
        </p:nvSpPr>
        <p:spPr>
          <a:xfrm>
            <a:off x="457200" y="6325337"/>
            <a:ext cx="8686800" cy="540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4A9D80-A95A-4960-BB1B-06B2E2FAD0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0" y="6325337"/>
            <a:ext cx="540000" cy="5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376362"/>
            <a:ext cx="8208963" cy="47894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2C9C-72DA-4131-B142-ADECFD5FFC4B}" type="datetimeFigureOut">
              <a:rPr lang="en-AU" smtClean="0"/>
              <a:t>18/03/2021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42AD5-7239-40DA-A8A8-8EB5F2555D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767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E53A890-7EC6-48E7-951B-B7B23CF6D623}"/>
              </a:ext>
            </a:extLst>
          </p:cNvPr>
          <p:cNvSpPr/>
          <p:nvPr userDrawn="1"/>
        </p:nvSpPr>
        <p:spPr>
          <a:xfrm>
            <a:off x="1079499" y="1376363"/>
            <a:ext cx="7671453" cy="44016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601459-3D44-4B92-B374-26DF0B2532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396000"/>
            <a:ext cx="3272291" cy="5322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267165-2625-44ED-A5B5-A25F61FDBE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0" y="5778000"/>
            <a:ext cx="1080000" cy="108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5B9ACC-1C0A-497A-BFD4-B5DC5A3733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952" y="6128221"/>
            <a:ext cx="612000" cy="379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300" y="1808163"/>
            <a:ext cx="3060700" cy="1620837"/>
          </a:xfrm>
        </p:spPr>
        <p:txBody>
          <a:bodyPr anchor="t" anchorCtr="0"/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300" y="3897312"/>
            <a:ext cx="3060700" cy="1482952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sz="22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366037A-06E4-41EE-9906-14EDD43D460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571999" y="3897312"/>
            <a:ext cx="3492501" cy="1482952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None/>
              <a:defRPr lang="en-AU" sz="2200" b="0" i="0" u="none" strike="noStrike" baseline="0" smtClean="0"/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z="2200" b="0" i="0" u="none" strike="noStrike" baseline="0" dirty="0">
                <a:latin typeface="Gotham-Book" pitchFamily="50" charset="0"/>
              </a:rPr>
              <a:t>T +61 02 6217 9523</a:t>
            </a:r>
            <a:br>
              <a:rPr lang="en-AU" sz="2200" b="0" i="0" u="none" strike="noStrike" baseline="0" dirty="0">
                <a:latin typeface="Gotham-Book" pitchFamily="50" charset="0"/>
              </a:rPr>
            </a:br>
            <a:r>
              <a:rPr lang="en-AU" sz="2200" b="0" i="0" u="none" strike="noStrike" baseline="0" dirty="0">
                <a:latin typeface="Gotham-Book" pitchFamily="50" charset="0"/>
              </a:rPr>
              <a:t>16 Marcus Clarke Street,</a:t>
            </a:r>
            <a:br>
              <a:rPr lang="en-AU" sz="2200" b="0" i="0" u="none" strike="noStrike" baseline="0" dirty="0">
                <a:latin typeface="Gotham-Book" pitchFamily="50" charset="0"/>
              </a:rPr>
            </a:br>
            <a:r>
              <a:rPr lang="en-AU" sz="2200" b="0" i="0" u="none" strike="noStrike" baseline="0" dirty="0">
                <a:latin typeface="Gotham-Book" pitchFamily="50" charset="0"/>
              </a:rPr>
              <a:t>Canberra ACT 2601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2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7975600" cy="51979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1376363"/>
            <a:ext cx="8208963" cy="439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6478" y="6325337"/>
            <a:ext cx="1469571" cy="54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2C9C-72DA-4131-B142-ADECFD5FFC4B}" type="datetimeFigureOut">
              <a:rPr lang="en-AU" smtClean="0"/>
              <a:pPr/>
              <a:t>18/03/2021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25337"/>
            <a:ext cx="4523014" cy="54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8714" y="6325337"/>
            <a:ext cx="395286" cy="54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42AD5-7239-40DA-A8A8-8EB5F2555DBE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745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3" r:id="rId3"/>
    <p:sldLayoutId id="2147483662" r:id="rId4"/>
    <p:sldLayoutId id="214748367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269875" indent="-269875" algn="l" defTabSz="914400" rtl="0" eaLnBrk="1" latinLnBrk="0" hangingPunct="1">
        <a:lnSpc>
          <a:spcPct val="100000"/>
        </a:lnSpc>
        <a:spcBef>
          <a:spcPts val="7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268288" algn="l" defTabSz="914400" rtl="0" eaLnBrk="1" latinLnBrk="0" hangingPunct="1">
        <a:lnSpc>
          <a:spcPct val="100000"/>
        </a:lnSpc>
        <a:spcBef>
          <a:spcPts val="700"/>
        </a:spcBef>
        <a:buFont typeface="Gotham Book" pitchFamily="50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808038" indent="-269875" algn="l" defTabSz="914400" rtl="0" eaLnBrk="1" latinLnBrk="0" hangingPunct="1">
        <a:lnSpc>
          <a:spcPct val="100000"/>
        </a:lnSpc>
        <a:spcBef>
          <a:spcPts val="700"/>
        </a:spcBef>
        <a:buFont typeface="Gotham Book" pitchFamily="50" charset="0"/>
        <a:buChar char="›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1" userDrawn="1">
          <p15:clr>
            <a:srgbClr val="F26B43"/>
          </p15:clr>
        </p15:guide>
        <p15:guide id="4" pos="181" userDrawn="1">
          <p15:clr>
            <a:srgbClr val="F26B43"/>
          </p15:clr>
        </p15:guide>
        <p15:guide id="5" pos="340" userDrawn="1">
          <p15:clr>
            <a:srgbClr val="F26B43"/>
          </p15:clr>
        </p15:guide>
        <p15:guide id="6" pos="680" userDrawn="1">
          <p15:clr>
            <a:srgbClr val="F26B43"/>
          </p15:clr>
        </p15:guide>
        <p15:guide id="7" orient="horz" pos="3634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  <p15:guide id="9" orient="horz" pos="1139" userDrawn="1">
          <p15:clr>
            <a:srgbClr val="F26B43"/>
          </p15:clr>
        </p15:guide>
        <p15:guide id="10" orient="horz" pos="300" userDrawn="1">
          <p15:clr>
            <a:srgbClr val="F26B43"/>
          </p15:clr>
        </p15:guide>
        <p15:guide id="11" pos="952" userDrawn="1">
          <p15:clr>
            <a:srgbClr val="F26B43"/>
          </p15:clr>
        </p15:guide>
        <p15:guide id="12" orient="horz" pos="2455" userDrawn="1">
          <p15:clr>
            <a:srgbClr val="F26B43"/>
          </p15:clr>
        </p15:guide>
        <p15:guide id="13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mrc.gov.au/funding/data-research/outcomes-funding-round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.org.au/fellowsh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ahms.org/fellowship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sworks.unsw.edu.au/primo-explore/search?vid=UNSWORK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openresearch-repository.anu.edu.au/handle/1885/3" TargetMode="External"/><Relationship Id="rId4" Type="http://schemas.openxmlformats.org/officeDocument/2006/relationships/hyperlink" Target="https://ses.library.usyd.edu.au/handle/2123/345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26C942-4248-484E-A9FB-43C899760E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 smtClean="0"/>
              <a:t>March 11, 2021</a:t>
            </a:r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685C23-1497-4B15-AB98-B7E0773D8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721" y="2523640"/>
            <a:ext cx="3454632" cy="2090525"/>
          </a:xfrm>
        </p:spPr>
        <p:txBody>
          <a:bodyPr/>
          <a:lstStyle/>
          <a:p>
            <a:r>
              <a:rPr lang="en-AU" dirty="0" smtClean="0"/>
              <a:t>Australian online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researcher databases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89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3BC508-AE29-4564-8C2F-A8488C38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299" y="1709739"/>
            <a:ext cx="6781801" cy="1719261"/>
          </a:xfrm>
        </p:spPr>
        <p:txBody>
          <a:bodyPr/>
          <a:lstStyle/>
          <a:p>
            <a:r>
              <a:rPr lang="en-AU" dirty="0" smtClean="0"/>
              <a:t>NHMRC data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75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E5A263-C86A-48FA-9DE0-C640ACC2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Outcomes of NHMRC Funding Rounds 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2C4ECD-99E9-4CAF-95CE-E8A0FD31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NHMRC provides a listing of recipients of funding, as well as characteristics of the successful institutions or research, from 2013 onward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Information includes the Chief Investigator name, institution, grant title, broad research area and field of research for a particular grant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Data available in an excel spreadsheet that can be filtered/sorted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Contact details and other personal and research information is not available</a:t>
            </a:r>
          </a:p>
          <a:p>
            <a:pPr lvl="2"/>
            <a:r>
              <a:rPr lang="en-US" sz="2400" u="sng" dirty="0">
                <a:hlinkClick r:id="rId3"/>
              </a:rPr>
              <a:t>https://www.nhmrc.gov.au/funding/data-research/outcomes-funding-rounds</a:t>
            </a:r>
            <a:endParaRPr lang="en-AU" sz="2400" dirty="0"/>
          </a:p>
          <a:p>
            <a:pPr lvl="2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11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3BC508-AE29-4564-8C2F-A8488C38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299" y="1709739"/>
            <a:ext cx="5905501" cy="1719261"/>
          </a:xfrm>
        </p:spPr>
        <p:txBody>
          <a:bodyPr/>
          <a:lstStyle/>
          <a:p>
            <a:r>
              <a:rPr lang="en-AU" dirty="0" smtClean="0"/>
              <a:t>Third Party online resources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276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E5A263-C86A-48FA-9DE0-C640ACC2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445565"/>
            <a:ext cx="7975600" cy="519793"/>
          </a:xfrm>
        </p:spPr>
        <p:txBody>
          <a:bodyPr/>
          <a:lstStyle/>
          <a:p>
            <a:r>
              <a:rPr lang="en-AU" dirty="0" smtClean="0"/>
              <a:t>Australian Academy of Science 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2C4ECD-99E9-4CAF-95CE-E8A0FD31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Australia’s most distinguished scientists, elected by their peers for ground breaking research and contribution to science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Search can be conducted by either scrolling through the webpage or via the search function for first name, last name and/or Expertise type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Biography and fields of research are provided along with a link to their Institution profile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1"/>
                </a:solidFill>
                <a:latin typeface="+mn-lt"/>
                <a:hlinkClick r:id="rId3"/>
              </a:rPr>
              <a:t>https://www.science.org.au/fellowship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04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E5A263-C86A-48FA-9DE0-C640ACC2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Australian Academy of Health and Medical Sciences 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2C4ECD-99E9-4CAF-95CE-E8A0FD31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+mn-lt"/>
              </a:rPr>
              <a:t>Recognising</a:t>
            </a:r>
            <a:r>
              <a:rPr lang="en-US" dirty="0" smtClean="0">
                <a:latin typeface="+mn-lt"/>
              </a:rPr>
              <a:t> outstanding </a:t>
            </a:r>
            <a:r>
              <a:rPr lang="en-US" dirty="0">
                <a:latin typeface="+mn-lt"/>
              </a:rPr>
              <a:t>achievements and exceptional contributions to health and medical science in </a:t>
            </a:r>
            <a:r>
              <a:rPr lang="en-US" dirty="0" smtClean="0">
                <a:latin typeface="+mn-lt"/>
              </a:rPr>
              <a:t>Australia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Publically searchable database of scientist and innovators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Search via a downloadable list of fellows or via state appointments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‘field’ search will be available soon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 biography, title and position are </a:t>
            </a:r>
            <a:r>
              <a:rPr lang="en-US" dirty="0" smtClean="0">
                <a:latin typeface="+mn-lt"/>
              </a:rPr>
              <a:t>available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1"/>
                </a:solidFill>
                <a:latin typeface="+mn-lt"/>
                <a:hlinkClick r:id="rId3"/>
              </a:rPr>
              <a:t>https://aahms.org/fellowship/</a:t>
            </a:r>
            <a:endParaRPr lang="en-AU" sz="24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84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E5A263-C86A-48FA-9DE0-C640ACC2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Universities and Research Institutes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2C4ECD-99E9-4CAF-95CE-E8A0FD31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Many of Australian Universities and Research Institutes manage Open access digital archives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Digital archives contain PhD, professional doctorates and Master (Research) Theses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Search via Author, Theses type, date published, subject and title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latin typeface="+mn-lt"/>
              </a:rPr>
              <a:t>Variance to search capabilities/data contained based on who owns the platform and its intended </a:t>
            </a:r>
            <a:r>
              <a:rPr lang="en-AU" dirty="0" smtClean="0">
                <a:latin typeface="+mn-lt"/>
              </a:rPr>
              <a:t>use</a:t>
            </a:r>
          </a:p>
          <a:p>
            <a:pPr lvl="0"/>
            <a:r>
              <a:rPr lang="en-US" sz="2000" u="sng" dirty="0" smtClean="0">
                <a:solidFill>
                  <a:schemeClr val="tx1"/>
                </a:solidFill>
                <a:latin typeface="+mn-lt"/>
                <a:hlinkClick r:id="rId3"/>
              </a:rPr>
              <a:t>https</a:t>
            </a:r>
            <a:r>
              <a:rPr lang="en-US" sz="2000" u="sng" dirty="0">
                <a:solidFill>
                  <a:schemeClr val="tx1"/>
                </a:solidFill>
                <a:latin typeface="+mn-lt"/>
                <a:hlinkClick r:id="rId3"/>
              </a:rPr>
              <a:t>://www.unsworks.unsw.edu.au/primo-explore/search?vid=UNSWORKS</a:t>
            </a:r>
            <a:endParaRPr lang="en-AU" sz="2000" dirty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US" sz="2000" u="sng" dirty="0">
                <a:solidFill>
                  <a:schemeClr val="tx1"/>
                </a:solidFill>
                <a:latin typeface="+mn-lt"/>
                <a:hlinkClick r:id="rId4"/>
              </a:rPr>
              <a:t>https://ses.library.usyd.edu.au/handle/2123/345</a:t>
            </a:r>
            <a:endParaRPr lang="en-AU" sz="2000" dirty="0">
              <a:solidFill>
                <a:schemeClr val="tx1"/>
              </a:solidFill>
              <a:latin typeface="+mn-lt"/>
            </a:endParaRPr>
          </a:p>
          <a:p>
            <a:pPr lvl="0"/>
            <a:r>
              <a:rPr lang="en-US" sz="2000" u="sng" dirty="0">
                <a:solidFill>
                  <a:schemeClr val="tx1"/>
                </a:solidFill>
                <a:latin typeface="+mn-lt"/>
                <a:hlinkClick r:id="rId5"/>
              </a:rPr>
              <a:t>https://openresearch-repository.anu.edu.au/handle/1885/3</a:t>
            </a:r>
            <a:endParaRPr lang="en-AU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01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89C2AA-80B9-404A-AA01-88962419A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B22FEA-B229-4832-8B13-9F77ED617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1298" y="3897312"/>
            <a:ext cx="6196663" cy="1482952"/>
          </a:xfrm>
        </p:spPr>
        <p:txBody>
          <a:bodyPr/>
          <a:lstStyle/>
          <a:p>
            <a:r>
              <a:rPr lang="en-AU" dirty="0" smtClean="0"/>
              <a:t>Dr Adam Chapman</a:t>
            </a:r>
          </a:p>
          <a:p>
            <a:r>
              <a:rPr lang="en-AU" dirty="0" smtClean="0"/>
              <a:t>Director</a:t>
            </a:r>
          </a:p>
          <a:p>
            <a:r>
              <a:rPr lang="en-AU" dirty="0" smtClean="0"/>
              <a:t>Priorities and International Engagement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international@nhmrc.gov.au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8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HMRC Colours 2018">
      <a:dk1>
        <a:sysClr val="windowText" lastClr="000000"/>
      </a:dk1>
      <a:lt1>
        <a:sysClr val="window" lastClr="FFFFFF"/>
      </a:lt1>
      <a:dk2>
        <a:srgbClr val="09002E"/>
      </a:dk2>
      <a:lt2>
        <a:srgbClr val="C7E2ED"/>
      </a:lt2>
      <a:accent1>
        <a:srgbClr val="77BCD9"/>
      </a:accent1>
      <a:accent2>
        <a:srgbClr val="005F85"/>
      </a:accent2>
      <a:accent3>
        <a:srgbClr val="A0D1CB"/>
      </a:accent3>
      <a:accent4>
        <a:srgbClr val="60599F"/>
      </a:accent4>
      <a:accent5>
        <a:srgbClr val="828188"/>
      </a:accent5>
      <a:accent6>
        <a:srgbClr val="00353F"/>
      </a:accent6>
      <a:hlink>
        <a:srgbClr val="0563C1"/>
      </a:hlink>
      <a:folHlink>
        <a:srgbClr val="954F72"/>
      </a:folHlink>
    </a:clrScheme>
    <a:fontScheme name="NHMRC Fonts 2018">
      <a:majorFont>
        <a:latin typeface="Gotham Medium"/>
        <a:ea typeface=""/>
        <a:cs typeface=""/>
      </a:majorFont>
      <a:minorFont>
        <a:latin typeface="Gotham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MRC Presentation Template - Standard_01.potm" id="{19381F46-8B24-4F34-94BC-4A044ACCC206}" vid="{5FAFA762-97CE-4723-9B24-9D10268685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NHMRC Presentation Template - Standard_01</Template>
  <TotalTime>297</TotalTime>
  <Words>296</Words>
  <Application>Microsoft Office PowerPoint</Application>
  <PresentationFormat>On-screen Show (4:3)</PresentationFormat>
  <Paragraphs>42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Gotham Book</vt:lpstr>
      <vt:lpstr>Gotham Medium</vt:lpstr>
      <vt:lpstr>Gotham-Book</vt:lpstr>
      <vt:lpstr>Office Theme</vt:lpstr>
      <vt:lpstr>Australian online researcher databases</vt:lpstr>
      <vt:lpstr>NHMRC data</vt:lpstr>
      <vt:lpstr>Outcomes of NHMRC Funding Rounds </vt:lpstr>
      <vt:lpstr>Third Party online resources</vt:lpstr>
      <vt:lpstr>Australian Academy of Science </vt:lpstr>
      <vt:lpstr>Australian Academy of Health and Medical Sciences </vt:lpstr>
      <vt:lpstr>Universities and Research Institutes</vt:lpstr>
      <vt:lpstr>Thank you</vt:lpstr>
    </vt:vector>
  </TitlesOfParts>
  <Company>National Health and Medical Research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available to Australian Researchers</dc:title>
  <dc:creator>Stirling, Brent</dc:creator>
  <cp:lastModifiedBy>Chapman, Adam</cp:lastModifiedBy>
  <cp:revision>33</cp:revision>
  <dcterms:created xsi:type="dcterms:W3CDTF">2021-02-23T04:07:28Z</dcterms:created>
  <dcterms:modified xsi:type="dcterms:W3CDTF">2021-03-17T21:57:12Z</dcterms:modified>
</cp:coreProperties>
</file>